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449" r:id="rId3"/>
    <p:sldId id="442" r:id="rId4"/>
    <p:sldId id="440" r:id="rId5"/>
    <p:sldId id="452" r:id="rId6"/>
    <p:sldId id="441" r:id="rId7"/>
    <p:sldId id="453" r:id="rId8"/>
    <p:sldId id="443" r:id="rId9"/>
    <p:sldId id="444" r:id="rId10"/>
    <p:sldId id="446" r:id="rId11"/>
    <p:sldId id="450" r:id="rId12"/>
    <p:sldId id="451" r:id="rId13"/>
    <p:sldId id="439" r:id="rId14"/>
    <p:sldId id="120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3E1C98-91EF-F545-8671-9396061E777A}">
          <p14:sldIdLst>
            <p14:sldId id="256"/>
            <p14:sldId id="449"/>
            <p14:sldId id="442"/>
            <p14:sldId id="440"/>
            <p14:sldId id="452"/>
            <p14:sldId id="441"/>
            <p14:sldId id="453"/>
            <p14:sldId id="443"/>
            <p14:sldId id="444"/>
            <p14:sldId id="446"/>
            <p14:sldId id="450"/>
            <p14:sldId id="451"/>
            <p14:sldId id="439"/>
            <p14:sldId id="1208"/>
          </p14:sldIdLst>
        </p14:section>
        <p14:section name="Optional" id="{6BA43A9E-16E4-EB4E-8A54-FE0AD911E25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79" autoAdjust="0"/>
    <p:restoredTop sz="86398" autoAdjust="0"/>
  </p:normalViewPr>
  <p:slideViewPr>
    <p:cSldViewPr snapToGrid="0" snapToObjects="1">
      <p:cViewPr varScale="1">
        <p:scale>
          <a:sx n="77" d="100"/>
          <a:sy n="77" d="100"/>
        </p:scale>
        <p:origin x="1640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15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7" d="100"/>
        <a:sy n="10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D8FC40-45D7-E54E-9FA2-9DB57B04171A}" type="datetimeFigureOut">
              <a:t>05.06.23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7F9AF4-99BD-704C-A634-BD68D2954485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142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/>
          </a:p>
          <a:p>
            <a:pPr marL="0" indent="0">
              <a:buFontTx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F9AF4-99BD-704C-A634-BD68D2954485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303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>
                <a:solidFill>
                  <a:srgbClr val="EDE7CE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Book </a:t>
            </a:r>
            <a:r>
              <a:rPr lang="de-DE" sz="1200" dirty="0" err="1">
                <a:solidFill>
                  <a:srgbClr val="EDE7CE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and</a:t>
            </a:r>
            <a:r>
              <a:rPr lang="de-DE" sz="1200" dirty="0">
                <a:solidFill>
                  <a:srgbClr val="EDE7CE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 </a:t>
            </a:r>
            <a:r>
              <a:rPr lang="de-DE" sz="1200" dirty="0" err="1">
                <a:solidFill>
                  <a:srgbClr val="EDE7CE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slides</a:t>
            </a:r>
            <a:r>
              <a:rPr lang="de-DE" sz="1200" dirty="0">
                <a:solidFill>
                  <a:srgbClr val="EDE7CE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: Homepage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9BB36-DB13-394F-BE18-D7165ED8D2A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8567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en-DE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32941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en-DE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30549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Henning: Naming things is important for DDD people, and be honest FP people are not great in that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956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Henning: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0677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en-DE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15294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Mike: we haven’t talked about Entity vs Value and we will not talk about it now.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9154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Henning: Also</a:t>
            </a:r>
            <a:r>
              <a:rPr lang="en-US" dirty="0"/>
              <a:t>, we </a:t>
            </a:r>
            <a:r>
              <a:rPr lang="en-US" dirty="0" err="1"/>
              <a:t>havent</a:t>
            </a:r>
            <a:r>
              <a:rPr lang="en-US" dirty="0"/>
              <a:t> talked about </a:t>
            </a:r>
            <a:r>
              <a:rPr lang="en-US" dirty="0" err="1"/>
              <a:t>mutabilty</a:t>
            </a:r>
            <a:endParaRPr lang="en-US" dirty="0"/>
          </a:p>
          <a:p>
            <a:r>
              <a:rPr lang="en-US" dirty="0"/>
              <a:t>— maybe we will next year.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4360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/>
              <a:t>nie in OOP sozialisiert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38319-D2B4-D340-8E11-B6CB1584BF34}" type="slidenum"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771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05.06.23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11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05.06.23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22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05.06.23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3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gensatz">
    <p:bg>
      <p:bgPr>
        <a:solidFill>
          <a:srgbClr val="E08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chemeClr val="bg1"/>
                </a:solidFill>
                <a:latin typeface="Blackout Two AM" charset="0"/>
                <a:ea typeface="Blackout Two AM" charset="0"/>
                <a:cs typeface="Blackout Two AM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67853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05.06.23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77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05.06.23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859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05.06.23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39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05.06.23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981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05.06.23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034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05.06.23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5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05.06.23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29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05.06.23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52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773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96560"/>
            <a:ext cx="10972800" cy="4829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C64F2-05CA-A543-9E1D-00043D5FFC16}" type="datetimeFigureOut">
              <a:t>05.06.23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AB4405-B4E2-294B-BCA7-B412BB70752F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424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ctive-group.d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openxmlformats.org/officeDocument/2006/relationships/hyperlink" Target="http://funktionale-programmierung.de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emf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hyperlink" Target="https://commons.wikimedia.org/wiki/File:Candle_Diffuser.jp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iki/File:19CentSofaMusDF.JPG" TargetMode="Externa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ommons.wikimedia.org/wiki/File:Packstation_Kompakt.jpg#/media/Datei:Packstation_Kompakt.jpg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799" y="1649520"/>
            <a:ext cx="7772400" cy="1470025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DDD and FP Can’t Be Friends,</a:t>
            </a:r>
            <a:br>
              <a:rPr lang="en-US" sz="4800" dirty="0"/>
            </a:br>
            <a:r>
              <a:rPr lang="en-US" sz="4800" dirty="0"/>
              <a:t>Yet</a:t>
            </a:r>
          </a:p>
        </p:txBody>
      </p:sp>
      <p:pic>
        <p:nvPicPr>
          <p:cNvPr id="4" name="Picture 3" descr="AG_LOGO_MITT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4707" y="3681120"/>
            <a:ext cx="3001108" cy="112469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BBFCBD33-FFD6-59B6-11C4-F9177E067F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/>
              <a:t>Mike Sperber</a:t>
            </a:r>
            <a:br>
              <a:rPr lang="en-DE"/>
            </a:br>
            <a:r>
              <a:rPr lang="en-DE"/>
              <a:t>Henning Schwentner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03B88BF-48F5-B625-C794-EDB3DD024E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8407" y="4243468"/>
            <a:ext cx="27940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8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0B618-A732-BB6F-B519-F0C8AA44B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What Is It That We’re Modeling?</a:t>
            </a:r>
          </a:p>
        </p:txBody>
      </p:sp>
      <p:pic>
        <p:nvPicPr>
          <p:cNvPr id="2050" name="Picture 2" descr="Classroom Freebies: Thing One and Thing Two Addition To 5 Freebie">
            <a:extLst>
              <a:ext uri="{FF2B5EF4-FFF2-40B4-BE49-F238E27FC236}">
                <a16:creationId xmlns:a16="http://schemas.microsoft.com/office/drawing/2014/main" id="{2EBA3C57-8F5B-D269-849B-84DCACE9F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78" y="1422390"/>
            <a:ext cx="3268065" cy="470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3BED99-9885-8841-F6E0-99599A55FD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7292" y="3189436"/>
            <a:ext cx="1636764" cy="14475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D77479-31EA-61BD-26BD-E7AE87BEA1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1293" y="2703380"/>
            <a:ext cx="3513167" cy="2525088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D4E75E13-D4A6-4280-02A1-71D8AA95BCEF}"/>
              </a:ext>
            </a:extLst>
          </p:cNvPr>
          <p:cNvSpPr/>
          <p:nvPr/>
        </p:nvSpPr>
        <p:spPr>
          <a:xfrm>
            <a:off x="5214174" y="3121763"/>
            <a:ext cx="4072215" cy="1582857"/>
          </a:xfrm>
          <a:prstGeom prst="rightArrow">
            <a:avLst/>
          </a:prstGeom>
          <a:solidFill>
            <a:schemeClr val="accent1">
              <a:alpha val="5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01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EE4DC-B144-D21A-99AA-D91F89AB7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... and What </a:t>
            </a:r>
            <a:r>
              <a:rPr lang="de-DE" dirty="0"/>
              <a:t>A</a:t>
            </a:r>
            <a:r>
              <a:rPr lang="en-DE"/>
              <a:t>bout Mutability?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F4A3D-CB5F-9F32-8D94-A53C851BE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/>
              <a:t>ideology?</a:t>
            </a:r>
          </a:p>
          <a:p>
            <a:r>
              <a:rPr lang="en-DE"/>
              <a:t>pragmatics?</a:t>
            </a:r>
          </a:p>
          <a:p>
            <a:r>
              <a:rPr lang="en-DE"/>
              <a:t>technology?</a:t>
            </a:r>
          </a:p>
          <a:p>
            <a:r>
              <a:rPr lang="en-DE"/>
              <a:t>situational?</a:t>
            </a:r>
          </a:p>
        </p:txBody>
      </p:sp>
      <p:pic>
        <p:nvPicPr>
          <p:cNvPr id="2050" name="Picture 2" descr="Domain-Driven Design Europe">
            <a:extLst>
              <a:ext uri="{FF2B5EF4-FFF2-40B4-BE49-F238E27FC236}">
                <a16:creationId xmlns:a16="http://schemas.microsoft.com/office/drawing/2014/main" id="{1E872009-F09E-A834-98CF-2D2793771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356" y="967408"/>
            <a:ext cx="6970644" cy="348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F1EF6C-63E1-7829-D571-F79FC18A72CE}"/>
              </a:ext>
            </a:extLst>
          </p:cNvPr>
          <p:cNvSpPr txBox="1"/>
          <p:nvPr/>
        </p:nvSpPr>
        <p:spPr>
          <a:xfrm>
            <a:off x="9471991" y="3711362"/>
            <a:ext cx="11448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3000" b="1">
                <a:solidFill>
                  <a:schemeClr val="bg1"/>
                </a:solidFill>
              </a:rPr>
              <a:t>202</a:t>
            </a:r>
            <a:r>
              <a:rPr lang="de-DE" sz="3000" b="1" dirty="0">
                <a:solidFill>
                  <a:schemeClr val="bg1"/>
                </a:solidFill>
              </a:rPr>
              <a:t>4</a:t>
            </a:r>
            <a:r>
              <a:rPr lang="en-DE" sz="3000" b="1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50494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ADA9B8-0A32-6B10-FFCC-F9B9364CF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10023"/>
            <a:ext cx="10972800" cy="773266"/>
          </a:xfrm>
        </p:spPr>
        <p:txBody>
          <a:bodyPr/>
          <a:lstStyle/>
          <a:p>
            <a:pPr algn="ctr"/>
            <a:r>
              <a:rPr lang="en-DE"/>
              <a:t>Not Friends, Yet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AC1F62-78CB-75D0-CE6A-9611C314C2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336800"/>
            <a:ext cx="5384800" cy="3789364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de-DE" dirty="0"/>
              <a:t>Collaborative Modeling</a:t>
            </a:r>
            <a:br>
              <a:rPr lang="en-DE"/>
            </a:br>
            <a:r>
              <a:rPr lang="en-DE" b="1"/>
              <a:t>Processes</a:t>
            </a:r>
          </a:p>
          <a:p>
            <a:r>
              <a:rPr lang="de-DE" dirty="0"/>
              <a:t>Strategic Design</a:t>
            </a:r>
            <a:br>
              <a:rPr lang="en-DE"/>
            </a:br>
            <a:r>
              <a:rPr lang="en-DE" b="1"/>
              <a:t>Ubiquitous Language</a:t>
            </a:r>
            <a:endParaRPr lang="en-DE"/>
          </a:p>
          <a:p>
            <a:r>
              <a:rPr lang="en-DE"/>
              <a:t>BDD</a:t>
            </a:r>
            <a:br>
              <a:rPr lang="en-DE"/>
            </a:br>
            <a:r>
              <a:rPr lang="en-DE" b="1"/>
              <a:t>Operation Signatures</a:t>
            </a:r>
            <a:endParaRPr lang="en-DE"/>
          </a:p>
          <a:p>
            <a:r>
              <a:rPr lang="en-DE"/>
              <a:t>TDD</a:t>
            </a:r>
            <a:br>
              <a:rPr lang="en-DE"/>
            </a:br>
            <a:r>
              <a:rPr lang="en-DE" b="1"/>
              <a:t>Test Cases &amp; Functions</a:t>
            </a:r>
            <a:endParaRPr lang="en-D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8D83E7B-F89E-27AE-2C7F-FB18727F1A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2336800"/>
            <a:ext cx="5384800" cy="3789364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DE"/>
              <a:t>Design Recipes</a:t>
            </a:r>
            <a:br>
              <a:rPr lang="en-DE" b="1"/>
            </a:br>
            <a:r>
              <a:rPr lang="en-DE" b="1"/>
              <a:t>Data Analysis</a:t>
            </a:r>
          </a:p>
          <a:p>
            <a:r>
              <a:rPr lang="en-DE"/>
              <a:t>Design Recipes</a:t>
            </a:r>
            <a:br>
              <a:rPr lang="en-DE"/>
            </a:br>
            <a:r>
              <a:rPr lang="en-DE" b="1"/>
              <a:t>Functions</a:t>
            </a:r>
          </a:p>
          <a:p>
            <a:r>
              <a:rPr lang="en-DE"/>
              <a:t>Abstraction</a:t>
            </a:r>
            <a:br>
              <a:rPr lang="en-DE"/>
            </a:br>
            <a:r>
              <a:rPr lang="en-DE" b="1"/>
              <a:t>Types</a:t>
            </a:r>
            <a:endParaRPr lang="en-D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BF8D40-6CF7-E5A2-CE27-6B57CDB74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980" y="-12148"/>
            <a:ext cx="3543048" cy="2348945"/>
          </a:xfrm>
          <a:prstGeom prst="rect">
            <a:avLst/>
          </a:prstGeom>
        </p:spPr>
      </p:pic>
      <p:pic>
        <p:nvPicPr>
          <p:cNvPr id="3" name="Picture 2" descr="A picture containing text, person, clothing, person&#10;&#10;Description automatically generated">
            <a:extLst>
              <a:ext uri="{FF2B5EF4-FFF2-40B4-BE49-F238E27FC236}">
                <a16:creationId xmlns:a16="http://schemas.microsoft.com/office/drawing/2014/main" id="{304CF3C0-7806-20B7-6C9D-ADEF18E9B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0" y="-12147"/>
            <a:ext cx="3523420" cy="234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73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531745"/>
            <a:ext cx="8229600" cy="4829604"/>
          </a:xfrm>
        </p:spPr>
        <p:txBody>
          <a:bodyPr/>
          <a:lstStyle/>
          <a:p>
            <a:r>
              <a:rPr lang="en-US"/>
              <a:t>software project development</a:t>
            </a:r>
          </a:p>
          <a:p>
            <a:r>
              <a:rPr lang="en-US"/>
              <a:t>many different fields</a:t>
            </a:r>
          </a:p>
          <a:p>
            <a:r>
              <a:rPr lang="en-US"/>
              <a:t>functional programming</a:t>
            </a:r>
          </a:p>
          <a:p>
            <a:r>
              <a:rPr lang="en-US"/>
              <a:t>training, coaching</a:t>
            </a:r>
          </a:p>
          <a:p>
            <a:r>
              <a:rPr lang="en-US"/>
              <a:t>iSAQB-accredited</a:t>
            </a:r>
            <a:br>
              <a:rPr lang="en-US"/>
            </a:br>
            <a:r>
              <a:rPr lang="en-US"/>
              <a:t>Functional Software Architecture</a:t>
            </a:r>
          </a:p>
          <a:p>
            <a:pPr marL="0" indent="0" algn="ctr">
              <a:buNone/>
            </a:pPr>
            <a:r>
              <a:rPr lang="en-US">
                <a:hlinkClick r:id="rId3"/>
              </a:rPr>
              <a:t>www.active-group.de</a:t>
            </a:r>
            <a:endParaRPr lang="en-US"/>
          </a:p>
          <a:p>
            <a:pPr marL="0" indent="0" algn="ctr">
              <a:buNone/>
            </a:pPr>
            <a:r>
              <a:rPr lang="en-US">
                <a:hlinkClick r:id="rId4"/>
              </a:rPr>
              <a:t>funktionale-programmierung.de</a:t>
            </a:r>
            <a:endParaRPr lang="en-US"/>
          </a:p>
          <a:p>
            <a:endParaRPr lang="en-US"/>
          </a:p>
        </p:txBody>
      </p:sp>
      <p:pic>
        <p:nvPicPr>
          <p:cNvPr id="4" name="Picture 3" descr="ag-logo-plai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5991" y="1"/>
            <a:ext cx="5635217" cy="1761005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086C5A9B-1342-94E5-E9C3-FF84AFAFC0B8}"/>
              </a:ext>
            </a:extLst>
          </p:cNvPr>
          <p:cNvSpPr txBox="1">
            <a:spLocks/>
          </p:cNvSpPr>
          <p:nvPr/>
        </p:nvSpPr>
        <p:spPr>
          <a:xfrm>
            <a:off x="5404204" y="2992449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Mike </a:t>
            </a:r>
            <a:r>
              <a:rPr lang="en-US" dirty="0" err="1"/>
              <a:t>Sperber</a:t>
            </a:r>
          </a:p>
          <a:p>
            <a:r>
              <a:rPr lang="en-US" dirty="0"/>
              <a:t>@sperbsen@discuss.systems</a:t>
            </a:r>
          </a:p>
          <a:p>
            <a:r>
              <a:rPr lang="en-US" dirty="0"/>
              <a:t>	</a:t>
            </a:r>
          </a:p>
        </p:txBody>
      </p:sp>
      <p:pic>
        <p:nvPicPr>
          <p:cNvPr id="6" name="Picture 5" descr="A close-up of a person&#10;&#10;Description automatically generated">
            <a:extLst>
              <a:ext uri="{FF2B5EF4-FFF2-40B4-BE49-F238E27FC236}">
                <a16:creationId xmlns:a16="http://schemas.microsoft.com/office/drawing/2014/main" id="{2011436F-7E5F-7E93-36F3-DBB28C9A51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8452" y="0"/>
            <a:ext cx="2503548" cy="29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18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1BCAAAF0-F882-3F45-BADD-420904B332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14" r="23234"/>
          <a:stretch/>
        </p:blipFill>
        <p:spPr>
          <a:xfrm>
            <a:off x="7628017" y="0"/>
            <a:ext cx="4563983" cy="6858000"/>
          </a:xfrm>
          <a:prstGeom prst="rect">
            <a:avLst/>
          </a:prstGeom>
        </p:spPr>
      </p:pic>
      <p:sp>
        <p:nvSpPr>
          <p:cNvPr id="2" name="Titel 4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28017" cy="1335583"/>
          </a:xfrm>
          <a:solidFill>
            <a:srgbClr val="774E38"/>
          </a:solidFill>
          <a:ln>
            <a:noFill/>
          </a:ln>
        </p:spPr>
        <p:txBody>
          <a:bodyPr/>
          <a:lstStyle/>
          <a:p>
            <a:pPr lvl="0"/>
            <a:r>
              <a:rPr lang="de-DE" sz="4355" dirty="0">
                <a:solidFill>
                  <a:srgbClr val="EDE7CE"/>
                </a:solidFill>
                <a:latin typeface="Cavolini" panose="03000502040302020204" pitchFamily="66" charset="0"/>
                <a:ea typeface="Baskerville Old Face" charset="0"/>
                <a:cs typeface="Cavolini" panose="03000502040302020204" pitchFamily="66" charset="0"/>
              </a:rPr>
              <a:t>Henning </a:t>
            </a:r>
            <a:r>
              <a:rPr lang="de-DE" sz="4355" dirty="0" err="1">
                <a:solidFill>
                  <a:srgbClr val="EDE7CE"/>
                </a:solidFill>
                <a:latin typeface="Cavolini" panose="03000502040302020204" pitchFamily="66" charset="0"/>
                <a:ea typeface="Baskerville Old Face" charset="0"/>
                <a:cs typeface="Cavolini" panose="03000502040302020204" pitchFamily="66" charset="0"/>
              </a:rPr>
              <a:t>Schwentner</a:t>
            </a:r>
            <a:endParaRPr lang="de-DE" sz="4355" dirty="0">
              <a:solidFill>
                <a:srgbClr val="EDE7CE"/>
              </a:solidFill>
              <a:latin typeface="Cavolini" panose="03000502040302020204" pitchFamily="66" charset="0"/>
              <a:ea typeface="Baskerville Old Face" charset="0"/>
              <a:cs typeface="Cavolini" panose="03000502040302020204" pitchFamily="66" charset="0"/>
            </a:endParaRPr>
          </a:p>
        </p:txBody>
      </p:sp>
      <p:sp>
        <p:nvSpPr>
          <p:cNvPr id="5" name="Inhaltsplatzhalter 2"/>
          <p:cNvSpPr txBox="1">
            <a:spLocks noGrp="1"/>
          </p:cNvSpPr>
          <p:nvPr>
            <p:ph sz="half" idx="4294967295"/>
          </p:nvPr>
        </p:nvSpPr>
        <p:spPr>
          <a:xfrm>
            <a:off x="552090" y="2365539"/>
            <a:ext cx="6972410" cy="2126922"/>
          </a:xfrm>
          <a:prstGeom prst="rect">
            <a:avLst/>
          </a:prstGeom>
        </p:spPr>
        <p:txBody>
          <a:bodyPr anchor="ctr"/>
          <a:lstStyle/>
          <a:p>
            <a:pPr marL="0" indent="0">
              <a:spcBef>
                <a:spcPts val="1271"/>
              </a:spcBef>
              <a:buNone/>
            </a:pPr>
            <a:r>
              <a:rPr lang="de-DE" sz="3600" dirty="0">
                <a:solidFill>
                  <a:srgbClr val="EDE7CE"/>
                </a:solidFill>
                <a:latin typeface="Font Awesome 6 Free Regular" panose="02000503000000000000" pitchFamily="2" charset="0"/>
                <a:ea typeface="ＭＳ Ｐゴシック" pitchFamily="-111" charset="-128"/>
                <a:cs typeface="Cavolini" panose="03000502040302020204" pitchFamily="66" charset="0"/>
              </a:rPr>
              <a:t>	</a:t>
            </a:r>
            <a:r>
              <a:rPr lang="de-DE" sz="3600" dirty="0">
                <a:solidFill>
                  <a:srgbClr val="EDE7CE"/>
                </a:solidFill>
                <a:latin typeface="Cavolini" panose="03000502040302020204" pitchFamily="66" charset="0"/>
                <a:ea typeface="Baskerville Old Face" charset="0"/>
                <a:cs typeface="Cavolini" panose="03000502040302020204" pitchFamily="66" charset="0"/>
              </a:rPr>
              <a:t>https://</a:t>
            </a:r>
            <a:r>
              <a:rPr lang="de-DE" sz="3600" dirty="0" err="1">
                <a:solidFill>
                  <a:srgbClr val="EDE7CE"/>
                </a:solidFill>
                <a:latin typeface="Cavolini" panose="03000502040302020204" pitchFamily="66" charset="0"/>
                <a:ea typeface="Baskerville Old Face" charset="0"/>
                <a:cs typeface="Cavolini" panose="03000502040302020204" pitchFamily="66" charset="0"/>
              </a:rPr>
              <a:t>hschwentner.io</a:t>
            </a:r>
            <a:endParaRPr lang="de-DE" sz="3600" dirty="0">
              <a:solidFill>
                <a:srgbClr val="EDE7CE"/>
              </a:solidFill>
              <a:latin typeface="Cavolini" panose="03000502040302020204" pitchFamily="66" charset="0"/>
              <a:ea typeface="Baskerville Old Face" charset="0"/>
              <a:cs typeface="Cavolini" panose="03000502040302020204" pitchFamily="66" charset="0"/>
            </a:endParaRPr>
          </a:p>
          <a:p>
            <a:pPr marL="0" indent="0">
              <a:spcBef>
                <a:spcPts val="1271"/>
              </a:spcBef>
              <a:buNone/>
            </a:pPr>
            <a:r>
              <a:rPr lang="de-DE" sz="3600" dirty="0">
                <a:solidFill>
                  <a:srgbClr val="EDE7CE"/>
                </a:solidFill>
                <a:latin typeface="Font Awesome 6 Brands Regular" panose="02000503000000000000" pitchFamily="2" charset="0"/>
              </a:rPr>
              <a:t>	</a:t>
            </a:r>
            <a:r>
              <a:rPr lang="de-DE" sz="3600" dirty="0">
                <a:solidFill>
                  <a:srgbClr val="EDE7CE"/>
                </a:solidFill>
                <a:latin typeface="Cavolini" panose="03000502040302020204" pitchFamily="66" charset="0"/>
                <a:ea typeface="Baskerville Old Face" charset="0"/>
                <a:cs typeface="Cavolini" panose="03000502040302020204" pitchFamily="66" charset="0"/>
              </a:rPr>
              <a:t>@</a:t>
            </a:r>
            <a:r>
              <a:rPr lang="de-DE" sz="3600" dirty="0" err="1">
                <a:solidFill>
                  <a:srgbClr val="EDE7CE"/>
                </a:solidFill>
                <a:latin typeface="Cavolini" panose="03000502040302020204" pitchFamily="66" charset="0"/>
                <a:ea typeface="Baskerville Old Face" charset="0"/>
                <a:cs typeface="Cavolini" panose="03000502040302020204" pitchFamily="66" charset="0"/>
              </a:rPr>
              <a:t>hschwentner</a:t>
            </a:r>
            <a:endParaRPr lang="de-DE" sz="3600" dirty="0">
              <a:solidFill>
                <a:srgbClr val="EDE7CE"/>
              </a:solidFill>
              <a:latin typeface="Cavolini" panose="03000502040302020204" pitchFamily="66" charset="0"/>
              <a:ea typeface="Baskerville Old Face" charset="0"/>
              <a:cs typeface="Cavolini" panose="03000502040302020204" pitchFamily="66" charset="0"/>
            </a:endParaRPr>
          </a:p>
          <a:p>
            <a:pPr marL="0" indent="0">
              <a:spcBef>
                <a:spcPts val="1271"/>
              </a:spcBef>
              <a:buNone/>
            </a:pPr>
            <a:r>
              <a:rPr lang="de-DE" sz="3600" dirty="0">
                <a:solidFill>
                  <a:srgbClr val="EDE7CE"/>
                </a:solidFill>
                <a:latin typeface="Font Awesome 6 Free Regular" panose="02000503000000000000" pitchFamily="2" charset="0"/>
                <a:ea typeface="ＭＳ Ｐゴシック" pitchFamily="-111" charset="-128"/>
                <a:cs typeface="Cavolini" panose="03000502040302020204" pitchFamily="66" charset="0"/>
              </a:rPr>
              <a:t>	</a:t>
            </a:r>
            <a:r>
              <a:rPr lang="de-DE" sz="3600" dirty="0" err="1">
                <a:solidFill>
                  <a:srgbClr val="EDE7CE"/>
                </a:solidFill>
                <a:latin typeface="Cavolini" panose="03000502040302020204" pitchFamily="66" charset="0"/>
                <a:ea typeface="Baskerville Old Face" charset="0"/>
                <a:cs typeface="Cavolini" panose="03000502040302020204" pitchFamily="66" charset="0"/>
              </a:rPr>
              <a:t>hs@wps.de</a:t>
            </a:r>
            <a:endParaRPr lang="de-DE" sz="3600" dirty="0">
              <a:solidFill>
                <a:srgbClr val="EDE7CE"/>
              </a:solidFill>
              <a:latin typeface="Cavolini" panose="03000502040302020204" pitchFamily="66" charset="0"/>
              <a:ea typeface="Baskerville Old Face" charset="0"/>
              <a:cs typeface="Cavolini" panose="03000502040302020204" pitchFamily="66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87F95D2-5678-F148-8961-E83CD44AD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24462"/>
            <a:ext cx="1345721" cy="1345721"/>
          </a:xfrm>
          <a:prstGeom prst="rect">
            <a:avLst/>
          </a:prstGeom>
        </p:spPr>
      </p:pic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50822F6B-A1CE-D24A-9554-F29DBF94B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62629">
            <a:off x="5385677" y="4030049"/>
            <a:ext cx="1901081" cy="24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549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E3CDD58-8E4C-54C3-D532-919B1F98C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035" y="4084950"/>
            <a:ext cx="2073965" cy="207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3CFC8CB-7105-D23E-FD73-253ABC719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2978" y="3416885"/>
            <a:ext cx="2429022" cy="34411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A504CB-FB94-0E6C-4818-39C93F0A2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908" y="-21237"/>
            <a:ext cx="5287092" cy="3505200"/>
          </a:xfrm>
          <a:prstGeom prst="rect">
            <a:avLst/>
          </a:prstGeom>
        </p:spPr>
      </p:pic>
      <p:pic>
        <p:nvPicPr>
          <p:cNvPr id="14" name="Picture 13" descr="A picture containing text, person, clothing, person&#10;&#10;Description automatically generated">
            <a:extLst>
              <a:ext uri="{FF2B5EF4-FFF2-40B4-BE49-F238E27FC236}">
                <a16:creationId xmlns:a16="http://schemas.microsoft.com/office/drawing/2014/main" id="{CA5CFB85-0946-14DF-962F-6C6FCC43F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83963"/>
            <a:ext cx="5061057" cy="3374037"/>
          </a:xfrm>
          <a:prstGeom prst="rect">
            <a:avLst/>
          </a:prstGeom>
        </p:spPr>
      </p:pic>
      <p:pic>
        <p:nvPicPr>
          <p:cNvPr id="5122" name="Picture 2" descr="Quick-Start Guide - Domain Storytelling">
            <a:extLst>
              <a:ext uri="{FF2B5EF4-FFF2-40B4-BE49-F238E27FC236}">
                <a16:creationId xmlns:a16="http://schemas.microsoft.com/office/drawing/2014/main" id="{185ADB63-0E54-B729-5A61-B7A1327D1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8" y="126995"/>
            <a:ext cx="4219888" cy="240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vent Store at DDDEU 2022">
            <a:extLst>
              <a:ext uri="{FF2B5EF4-FFF2-40B4-BE49-F238E27FC236}">
                <a16:creationId xmlns:a16="http://schemas.microsoft.com/office/drawing/2014/main" id="{C7250D3E-A820-7796-3089-B995FA8A5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683" y="1781442"/>
            <a:ext cx="3022225" cy="170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black, graphics, screenshot, darkness&#10;&#10;Description automatically generated">
            <a:extLst>
              <a:ext uri="{FF2B5EF4-FFF2-40B4-BE49-F238E27FC236}">
                <a16:creationId xmlns:a16="http://schemas.microsoft.com/office/drawing/2014/main" id="{6361CCA3-CF0E-BA88-8EB7-F67077219A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7620" y="5734390"/>
            <a:ext cx="3067877" cy="11236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3C7B65-E539-64A5-9166-ADB6CB1F40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5496" y="3826263"/>
            <a:ext cx="2268639" cy="151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71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F683BD2E-3271-70A0-C455-3370322BD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322" y="731836"/>
            <a:ext cx="1795856" cy="202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3ED4E4-FA3F-10CE-2985-F8C5A67AF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Da Shopping Cart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95F28-162E-C217-7E1E-E3A06220B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/>
              <a:t>put articles in cart</a:t>
            </a:r>
            <a:r>
              <a:rPr lang="de-DE" dirty="0"/>
              <a:t>—</a:t>
            </a:r>
            <a:r>
              <a:rPr lang="en-DE" b="1"/>
              <a:t>always</a:t>
            </a:r>
            <a:endParaRPr lang="en-DE"/>
          </a:p>
          <a:p>
            <a:r>
              <a:rPr lang="en-DE"/>
              <a:t>go to checkout</a:t>
            </a:r>
          </a:p>
          <a:p>
            <a:r>
              <a:rPr lang="en-DE"/>
              <a:t>choose shipping address</a:t>
            </a:r>
          </a:p>
          <a:p>
            <a:r>
              <a:rPr lang="en-DE"/>
              <a:t>no shipping furniture to</a:t>
            </a:r>
            <a:br>
              <a:rPr lang="en-DE"/>
            </a:br>
            <a:r>
              <a:rPr lang="en-DE"/>
              <a:t>Packstation</a:t>
            </a:r>
          </a:p>
          <a:p>
            <a:r>
              <a:rPr lang="en-DE"/>
              <a:t>don’t lose input data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BFD7073-BE97-282D-C85F-D6BA2F671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260" y="2069827"/>
            <a:ext cx="3853520" cy="405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46B6B91-117C-C5AF-BC3F-95E2D5552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650" y="556161"/>
            <a:ext cx="2070951" cy="123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651E4C-A14B-8B77-54B6-74206406EED6}"/>
              </a:ext>
            </a:extLst>
          </p:cNvPr>
          <p:cNvSpPr txBox="1"/>
          <p:nvPr/>
        </p:nvSpPr>
        <p:spPr>
          <a:xfrm>
            <a:off x="6977111" y="6407686"/>
            <a:ext cx="521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/>
              <a:t>Source: </a:t>
            </a:r>
            <a:r>
              <a:rPr lang="en-GB">
                <a:hlinkClick r:id="rId6"/>
              </a:rPr>
              <a:t>Wikimedia (sofa)</a:t>
            </a:r>
            <a:r>
              <a:rPr lang="en-GB"/>
              <a:t>, </a:t>
            </a:r>
            <a:r>
              <a:rPr lang="en-GB">
                <a:hlinkClick r:id="rId7"/>
              </a:rPr>
              <a:t>Wikimedia (candle diffuser)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58594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74944922-6CF1-2AF4-D52A-6EB355F2E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0"/>
            <a:ext cx="9140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9998E3-5752-EEA5-91AF-C5018C2D2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Packstation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B7CA53-759B-E187-E56E-396862DB1DC2}"/>
              </a:ext>
            </a:extLst>
          </p:cNvPr>
          <p:cNvSpPr txBox="1"/>
          <p:nvPr/>
        </p:nvSpPr>
        <p:spPr>
          <a:xfrm>
            <a:off x="8790756" y="6488668"/>
            <a:ext cx="187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/>
              <a:t>Source: </a:t>
            </a:r>
            <a:r>
              <a:rPr lang="en-GB">
                <a:hlinkClick r:id="rId4"/>
              </a:rPr>
              <a:t>Wikipedia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38510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2602E-4C74-5B55-2CDF-57F89AC6D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States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34B205-3F6C-ED42-8A73-6F50B7A74E96}"/>
              </a:ext>
            </a:extLst>
          </p:cNvPr>
          <p:cNvSpPr/>
          <p:nvPr/>
        </p:nvSpPr>
        <p:spPr>
          <a:xfrm>
            <a:off x="2404353" y="2404353"/>
            <a:ext cx="2049294" cy="204929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Draft Cart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32C9AB7-BE49-1DAC-A675-3D10CC3C452C}"/>
              </a:ext>
            </a:extLst>
          </p:cNvPr>
          <p:cNvSpPr/>
          <p:nvPr/>
        </p:nvSpPr>
        <p:spPr>
          <a:xfrm>
            <a:off x="5071353" y="2404353"/>
            <a:ext cx="2049294" cy="204929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Checkout-Ready</a:t>
            </a:r>
            <a:br>
              <a:rPr lang="en-DE"/>
            </a:br>
            <a:r>
              <a:rPr lang="en-DE"/>
              <a:t>Cart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0AE892-2185-213A-0CBC-FE41B1D4BBDC}"/>
              </a:ext>
            </a:extLst>
          </p:cNvPr>
          <p:cNvSpPr/>
          <p:nvPr/>
        </p:nvSpPr>
        <p:spPr>
          <a:xfrm>
            <a:off x="7738353" y="2404353"/>
            <a:ext cx="2049294" cy="204929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Checked-OutCart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34A2D7BB-5620-17D0-D1DF-EA30975DD3A7}"/>
              </a:ext>
            </a:extLst>
          </p:cNvPr>
          <p:cNvCxnSpPr>
            <a:cxnSpLocks/>
            <a:stCxn id="3" idx="0"/>
            <a:endCxn id="4" idx="0"/>
          </p:cNvCxnSpPr>
          <p:nvPr/>
        </p:nvCxnSpPr>
        <p:spPr>
          <a:xfrm rot="5400000" flipH="1" flipV="1">
            <a:off x="4762500" y="1070853"/>
            <a:ext cx="12700" cy="266700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8EAE9C02-261E-C7C3-3350-23E882B7CC28}"/>
              </a:ext>
            </a:extLst>
          </p:cNvPr>
          <p:cNvCxnSpPr>
            <a:stCxn id="4" idx="4"/>
            <a:endCxn id="3" idx="4"/>
          </p:cNvCxnSpPr>
          <p:nvPr/>
        </p:nvCxnSpPr>
        <p:spPr>
          <a:xfrm rot="5400000">
            <a:off x="4762500" y="3120147"/>
            <a:ext cx="12700" cy="266700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68589B-1DFC-53CF-15D7-0D3459E85453}"/>
              </a:ext>
            </a:extLst>
          </p:cNvPr>
          <p:cNvCxnSpPr>
            <a:endCxn id="5" idx="2"/>
          </p:cNvCxnSpPr>
          <p:nvPr/>
        </p:nvCxnSpPr>
        <p:spPr>
          <a:xfrm>
            <a:off x="7120647" y="3429000"/>
            <a:ext cx="6177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324EE654-86E8-E2DE-B4E5-E06F3E06DDDA}"/>
              </a:ext>
            </a:extLst>
          </p:cNvPr>
          <p:cNvCxnSpPr>
            <a:stCxn id="3" idx="1"/>
            <a:endCxn id="3" idx="3"/>
          </p:cNvCxnSpPr>
          <p:nvPr/>
        </p:nvCxnSpPr>
        <p:spPr>
          <a:xfrm rot="16200000" flipH="1">
            <a:off x="1979930" y="3429000"/>
            <a:ext cx="1449070" cy="12700"/>
          </a:xfrm>
          <a:prstGeom prst="curvedConnector5">
            <a:avLst>
              <a:gd name="adj1" fmla="val -15776"/>
              <a:gd name="adj2" fmla="val -5436913"/>
              <a:gd name="adj3" fmla="val 1157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9C8EE087-F1AA-7F4B-847B-8E00FD02C2F9}"/>
              </a:ext>
            </a:extLst>
          </p:cNvPr>
          <p:cNvCxnSpPr/>
          <p:nvPr/>
        </p:nvCxnSpPr>
        <p:spPr>
          <a:xfrm rot="16200000" flipH="1">
            <a:off x="4646930" y="3429000"/>
            <a:ext cx="1449070" cy="12700"/>
          </a:xfrm>
          <a:prstGeom prst="curvedConnector5">
            <a:avLst>
              <a:gd name="adj1" fmla="val -15776"/>
              <a:gd name="adj2" fmla="val -5436913"/>
              <a:gd name="adj3" fmla="val 1157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216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D0655-BEEF-41CD-CDDF-8F5AF02B1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Ubiquitous Language vs. Abstraction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6E63D-F647-DC50-1C4D-5470A4FC7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/>
              <a:t>domain things</a:t>
            </a:r>
            <a:r>
              <a:rPr lang="de-DE" dirty="0"/>
              <a:t>—</a:t>
            </a:r>
            <a:r>
              <a:rPr lang="en-DE"/>
              <a:t>DDD </a:t>
            </a:r>
            <a:r>
              <a:rPr lang="en-DE" b="1"/>
              <a:t>✅</a:t>
            </a:r>
            <a:r>
              <a:rPr lang="en-DE"/>
              <a:t>, FP </a:t>
            </a:r>
            <a:r>
              <a:rPr lang="en-DE" b="1"/>
              <a:t>🤷</a:t>
            </a:r>
            <a:endParaRPr lang="en-DE"/>
          </a:p>
          <a:p>
            <a:r>
              <a:rPr lang="en-DE"/>
              <a:t>implicit/emergent domain things 🤼‍♂️ ❓ </a:t>
            </a:r>
          </a:p>
          <a:p>
            <a:r>
              <a:rPr lang="en-DE"/>
              <a:t>domain-independent abstractions FP/mathematics </a:t>
            </a:r>
            <a:r>
              <a:rPr lang="en-DE" b="1"/>
              <a:t>✅</a:t>
            </a:r>
            <a:endParaRPr lang="en-DE"/>
          </a:p>
          <a:p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DDFFA-EE60-AFBD-1BB9-4A8B9CE1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64" y="3078161"/>
            <a:ext cx="3327400" cy="3505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A9A485-C524-7668-7B68-6EF6CBBE1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994" y="3078161"/>
            <a:ext cx="3327400" cy="3505200"/>
          </a:xfrm>
          <a:prstGeom prst="rect">
            <a:avLst/>
          </a:prstGeom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4BECAFB5-28EE-E382-DF45-05FBECA06B57}"/>
              </a:ext>
            </a:extLst>
          </p:cNvPr>
          <p:cNvSpPr/>
          <p:nvPr/>
        </p:nvSpPr>
        <p:spPr>
          <a:xfrm>
            <a:off x="6697994" y="1047905"/>
            <a:ext cx="2027582" cy="675861"/>
          </a:xfrm>
          <a:prstGeom prst="wedgeRectCallout">
            <a:avLst>
              <a:gd name="adj1" fmla="val -73205"/>
              <a:gd name="adj2" fmla="val 3195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“shopping cart”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BB88E92E-8F1E-5C81-8F09-D2586127198C}"/>
              </a:ext>
            </a:extLst>
          </p:cNvPr>
          <p:cNvSpPr/>
          <p:nvPr/>
        </p:nvSpPr>
        <p:spPr>
          <a:xfrm>
            <a:off x="10025394" y="1152606"/>
            <a:ext cx="2027582" cy="675861"/>
          </a:xfrm>
          <a:prstGeom prst="wedgeRectCallout">
            <a:avLst>
              <a:gd name="adj1" fmla="val -60597"/>
              <a:gd name="adj2" fmla="val 13523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“monoid</a:t>
            </a:r>
            <a:r>
              <a:rPr lang="de-DE" dirty="0"/>
              <a:t>,</a:t>
            </a:r>
            <a:r>
              <a:rPr lang="en-DE"/>
              <a:t>” “monad”</a:t>
            </a:r>
          </a:p>
        </p:txBody>
      </p:sp>
    </p:spTree>
    <p:extLst>
      <p:ext uri="{BB962C8B-B14F-4D97-AF65-F5344CB8AC3E}">
        <p14:creationId xmlns:p14="http://schemas.microsoft.com/office/powerpoint/2010/main" val="790952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A974A-9C73-A5EF-152D-81ECE5DA1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Simplicity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Generality</a:t>
            </a:r>
            <a:endParaRPr lang="en-DE"/>
          </a:p>
        </p:txBody>
      </p:sp>
      <p:pic>
        <p:nvPicPr>
          <p:cNvPr id="1030" name="Picture 6" descr="Male boxer is boxing clipart">
            <a:extLst>
              <a:ext uri="{FF2B5EF4-FFF2-40B4-BE49-F238E27FC236}">
                <a16:creationId xmlns:a16="http://schemas.microsoft.com/office/drawing/2014/main" id="{1815AE30-8E07-4CA9-A3D2-75DECB0C4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684" y="1381266"/>
            <a:ext cx="2564126" cy="472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emale boxer is boxing clipart">
            <a:extLst>
              <a:ext uri="{FF2B5EF4-FFF2-40B4-BE49-F238E27FC236}">
                <a16:creationId xmlns:a16="http://schemas.microsoft.com/office/drawing/2014/main" id="{F31142BF-B9F2-A1C5-B94C-AB1E5D0C6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55228" y="1381265"/>
            <a:ext cx="2948089" cy="472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2DCB96-A123-BD84-0A1A-19E4BD44FC8E}"/>
              </a:ext>
            </a:extLst>
          </p:cNvPr>
          <p:cNvSpPr txBox="1"/>
          <p:nvPr/>
        </p:nvSpPr>
        <p:spPr>
          <a:xfrm>
            <a:off x="2158145" y="610695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/>
              <a:t>simplicity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26E47B-F6CD-CF98-1148-ABCD267DECF2}"/>
              </a:ext>
            </a:extLst>
          </p:cNvPr>
          <p:cNvSpPr txBox="1"/>
          <p:nvPr/>
        </p:nvSpPr>
        <p:spPr>
          <a:xfrm>
            <a:off x="8579045" y="6148784"/>
            <a:ext cx="1117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/>
              <a:t>generality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1052FF9-65F1-958D-47B6-878E22F3C358}"/>
              </a:ext>
            </a:extLst>
          </p:cNvPr>
          <p:cNvSpPr txBox="1"/>
          <p:nvPr/>
        </p:nvSpPr>
        <p:spPr>
          <a:xfrm>
            <a:off x="4114800" y="1556180"/>
            <a:ext cx="2948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“</a:t>
            </a:r>
            <a:r>
              <a:rPr lang="en-DE"/>
              <a:t>Before Reuse Comes Use”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3A6C165-E1B2-93C2-B36E-B223574D5E2E}"/>
              </a:ext>
            </a:extLst>
          </p:cNvPr>
          <p:cNvSpPr txBox="1"/>
          <p:nvPr/>
        </p:nvSpPr>
        <p:spPr>
          <a:xfrm>
            <a:off x="5737938" y="2178626"/>
            <a:ext cx="29480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“</a:t>
            </a:r>
            <a:r>
              <a:rPr lang="de-DE" dirty="0" err="1"/>
              <a:t>Abstraction</a:t>
            </a:r>
            <a:r>
              <a:rPr lang="de-DE" dirty="0"/>
              <a:t>, </a:t>
            </a:r>
            <a:r>
              <a:rPr lang="de-DE" dirty="0" err="1"/>
              <a:t>abstraction</a:t>
            </a:r>
            <a:r>
              <a:rPr lang="de-DE" dirty="0"/>
              <a:t>, </a:t>
            </a:r>
            <a:r>
              <a:rPr lang="de-DE" dirty="0" err="1"/>
              <a:t>abstraction</a:t>
            </a:r>
            <a:r>
              <a:rPr lang="en-DE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860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7B3D5-9CDA-FD32-7008-EA485DE76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BDD vs. Design Recipes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46C2EF7-F4BA-4DA3-B53D-7E61816E5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42" y="915253"/>
            <a:ext cx="5872651" cy="526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D24FDA8-16E3-1230-94F5-5FA03E4F88D4}"/>
              </a:ext>
            </a:extLst>
          </p:cNvPr>
          <p:cNvSpPr/>
          <p:nvPr/>
        </p:nvSpPr>
        <p:spPr>
          <a:xfrm>
            <a:off x="7073574" y="3999187"/>
            <a:ext cx="2362200" cy="2584174"/>
          </a:xfrm>
          <a:prstGeom prst="ellipse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" name="Picture 2" descr="A picture containing text, person, clothing, person&#10;&#10;Description automatically generated">
            <a:extLst>
              <a:ext uri="{FF2B5EF4-FFF2-40B4-BE49-F238E27FC236}">
                <a16:creationId xmlns:a16="http://schemas.microsoft.com/office/drawing/2014/main" id="{54790477-6229-2769-81D1-12CCFD4EF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8864" y="1777097"/>
            <a:ext cx="3333136" cy="22220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500CC8-31C9-77BE-D739-4401F4C60A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611"/>
          <a:stretch/>
        </p:blipFill>
        <p:spPr>
          <a:xfrm>
            <a:off x="1119907" y="1119305"/>
            <a:ext cx="2213230" cy="297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1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552539-125B-5EBA-CF65-D46DEFCE4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43498" cy="18999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DE" sz="4000"/>
              <a:t>Entities vs. Value Objects vs.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C037B-D212-E80A-7A13-A4AF61C6F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895" y="3036999"/>
            <a:ext cx="4787803" cy="3742762"/>
          </a:xfrm>
        </p:spPr>
        <p:txBody>
          <a:bodyPr>
            <a:normAutofit/>
          </a:bodyPr>
          <a:lstStyle/>
          <a:p>
            <a:r>
              <a:rPr lang="en-DE"/>
              <a:t>difference well-defined?</a:t>
            </a:r>
          </a:p>
          <a:p>
            <a:r>
              <a:rPr lang="en-DE"/>
              <a:t>good for what?</a:t>
            </a:r>
          </a:p>
          <a:p>
            <a:r>
              <a:rPr lang="en-DE"/>
              <a:t>domain or technology?</a:t>
            </a:r>
          </a:p>
          <a:p>
            <a:endParaRPr lang="en-DE"/>
          </a:p>
        </p:txBody>
      </p:sp>
      <p:pic>
        <p:nvPicPr>
          <p:cNvPr id="1026" name="Picture 2" descr="Furniture free public domain image | Look and Learn">
            <a:extLst>
              <a:ext uri="{FF2B5EF4-FFF2-40B4-BE49-F238E27FC236}">
                <a16:creationId xmlns:a16="http://schemas.microsoft.com/office/drawing/2014/main" id="{BE33946B-9562-E339-AEBF-0EA158DB5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04" y="-1"/>
            <a:ext cx="5381696" cy="685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408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330</Words>
  <Application>Microsoft Macintosh PowerPoint</Application>
  <PresentationFormat>Breitbild</PresentationFormat>
  <Paragraphs>77</Paragraphs>
  <Slides>14</Slides>
  <Notes>10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2" baseType="lpstr">
      <vt:lpstr>Arial</vt:lpstr>
      <vt:lpstr>Baskerville Old Face</vt:lpstr>
      <vt:lpstr>Blackout Two AM</vt:lpstr>
      <vt:lpstr>Calibri</vt:lpstr>
      <vt:lpstr>Cavolini</vt:lpstr>
      <vt:lpstr>Font Awesome 6 Brands Regular</vt:lpstr>
      <vt:lpstr>Font Awesome 6 Free Regular</vt:lpstr>
      <vt:lpstr>Office Theme</vt:lpstr>
      <vt:lpstr>DDD and FP Can’t Be Friends, Yet</vt:lpstr>
      <vt:lpstr>PowerPoint-Präsentation</vt:lpstr>
      <vt:lpstr>Da Shopping Cart</vt:lpstr>
      <vt:lpstr>Packstation</vt:lpstr>
      <vt:lpstr>States</vt:lpstr>
      <vt:lpstr>Ubiquitous Language vs. Abstraction</vt:lpstr>
      <vt:lpstr>Simplicity vs Generality</vt:lpstr>
      <vt:lpstr>BDD vs. Design Recipes</vt:lpstr>
      <vt:lpstr>Entities vs. Value Objects vs. Domain</vt:lpstr>
      <vt:lpstr>What Is It That We’re Modeling?</vt:lpstr>
      <vt:lpstr>... and What About Mutability?</vt:lpstr>
      <vt:lpstr>Not Friends, Yet</vt:lpstr>
      <vt:lpstr>PowerPoint-Präsentation</vt:lpstr>
      <vt:lpstr>Henning Schwentner</vt:lpstr>
    </vt:vector>
  </TitlesOfParts>
  <Company>Starview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 rein funktionale Halbleiterfabrik</dc:title>
  <dc:creator>Michael Sperber</dc:creator>
  <cp:lastModifiedBy>Henning Schwentner</cp:lastModifiedBy>
  <cp:revision>284</cp:revision>
  <cp:lastPrinted>2015-12-14T13:14:37Z</cp:lastPrinted>
  <dcterms:created xsi:type="dcterms:W3CDTF">2012-02-26T13:51:49Z</dcterms:created>
  <dcterms:modified xsi:type="dcterms:W3CDTF">2023-06-05T09:23:40Z</dcterms:modified>
</cp:coreProperties>
</file>